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7" r:id="rId9"/>
    <p:sldId id="266" r:id="rId10"/>
    <p:sldId id="265" r:id="rId11"/>
    <p:sldId id="268" r:id="rId12"/>
    <p:sldId id="263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03.2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5.7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24575,'15'0'0,"23"0"0,16 0 0,8 0 0,-1 0 0,-7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6.1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6.6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24575,'5'0'0,"11"0"0,8 0 0,4 0 0,3 0 0,1 0 0,0 0 0,-2 0 0,1 0 0,-2 0 0,1 5 0,-2 2 0,1-1 0,-1-1 0,0-1 0,1-2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7.1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8.2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58 24575,'91'2'0,"101"-4"0,-176-1 0,0 1 0,17-7 0,25-3 0,16-2 0,-52 8 0,1 2 0,30-2 0,80 5-1365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30.5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30.9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32.0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88 24575,'16'-6'0,"-1"2"0,1 0 0,-1 0 0,1 2 0,0 0 0,0 0 0,21 2 0,-8-1 0,17-1 0,0 1 0,1 3 0,79 12 0,-94-10 0,0-1 0,0-2 0,0-1 0,63-9 0,-7 2 0,290-25 0,23 0 0,-47 29 163,-194 4-1691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18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0.7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3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3.8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4.2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4.5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24575,'4'9'0,"2"9"0,10 10 0,7 16 0,-1 4 0,1-5 0,1-11 0,2-10 0,-4-4 0,0-6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5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 24575,'10'0'0,"13"-5"0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5T03:35:25.3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6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2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2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6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1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4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0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3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6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6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5C275AE-D0C5-42FC-A6DB-A29707BAF442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A1B3BE1-3BEF-4374-A04A-1211284F7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27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8.xml"/><Relationship Id="rId18" Type="http://schemas.openxmlformats.org/officeDocument/2006/relationships/customXml" Target="../ink/ink11.xml"/><Relationship Id="rId26" Type="http://schemas.openxmlformats.org/officeDocument/2006/relationships/customXml" Target="../ink/ink17.xml"/><Relationship Id="rId3" Type="http://schemas.openxmlformats.org/officeDocument/2006/relationships/customXml" Target="../ink/ink1.xml"/><Relationship Id="rId21" Type="http://schemas.openxmlformats.org/officeDocument/2006/relationships/customXml" Target="../ink/ink13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image" Target="../media/image15.png"/><Relationship Id="rId25" Type="http://schemas.openxmlformats.org/officeDocument/2006/relationships/customXml" Target="../ink/ink16.xml"/><Relationship Id="rId2" Type="http://schemas.openxmlformats.org/officeDocument/2006/relationships/image" Target="../media/image10.png"/><Relationship Id="rId16" Type="http://schemas.openxmlformats.org/officeDocument/2006/relationships/customXml" Target="../ink/ink10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customXml" Target="../ink/ink7.xml"/><Relationship Id="rId24" Type="http://schemas.openxmlformats.org/officeDocument/2006/relationships/customXml" Target="../ink/ink15.xml"/><Relationship Id="rId5" Type="http://schemas.openxmlformats.org/officeDocument/2006/relationships/customXml" Target="../ink/ink2.xml"/><Relationship Id="rId15" Type="http://schemas.openxmlformats.org/officeDocument/2006/relationships/customXml" Target="../ink/ink9.xml"/><Relationship Id="rId23" Type="http://schemas.openxmlformats.org/officeDocument/2006/relationships/image" Target="../media/image17.png"/><Relationship Id="rId10" Type="http://schemas.openxmlformats.org/officeDocument/2006/relationships/customXml" Target="../ink/ink6.xml"/><Relationship Id="rId19" Type="http://schemas.openxmlformats.org/officeDocument/2006/relationships/customXml" Target="../ink/ink12.xml"/><Relationship Id="rId4" Type="http://schemas.openxmlformats.org/officeDocument/2006/relationships/image" Target="../media/image11.png"/><Relationship Id="rId9" Type="http://schemas.openxmlformats.org/officeDocument/2006/relationships/customXml" Target="../ink/ink5.xml"/><Relationship Id="rId14" Type="http://schemas.openxmlformats.org/officeDocument/2006/relationships/image" Target="../media/image14.png"/><Relationship Id="rId22" Type="http://schemas.openxmlformats.org/officeDocument/2006/relationships/customXml" Target="../ink/ink14.xml"/><Relationship Id="rId27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dindia.net/drugs/side-effects/drowsiness.ht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Vl88Q5DJ2w" TargetMode="External"/><Relationship Id="rId2" Type="http://schemas.openxmlformats.org/officeDocument/2006/relationships/hyperlink" Target="https://www.medindia.net/patientinfo/drowsy-driving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ndia.net/patients/patientinfo/alcohol-driving-indian-law.htm" TargetMode="External"/><Relationship Id="rId2" Type="http://schemas.openxmlformats.org/officeDocument/2006/relationships/hyperlink" Target="https://www.medindia.net/patients/lifestyleandwellness/sleep-deprivation-can-lead-to-a-host-of-serious-health-problems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ndia.net/patients/patientinfo/what-causes-snoring-and-treatment.htm" TargetMode="External"/><Relationship Id="rId2" Type="http://schemas.openxmlformats.org/officeDocument/2006/relationships/hyperlink" Target="https://www.medindia.net/patients/patientinfo/obstructive-sleep-apnea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dindia.net/patients/patientinfo/sleep/circadian-rhythm-sleep-disorders.ht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iver Tiredness, Fatigue and Road Safet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0000.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 descr="https://lh3.googleusercontent.com/mOCnGy0fvs8xurfIVhu-j96WKUVfksKafxqSL_8YWRAji5bSuFK6zqBJITz-g4-CzjJktjjzP90FIY9HGYLnZeJ_g8iRc9gfI8jmBS_Usuh2hwkJJujxeLDrjAakxsngskbex22paDzYwg4bPWV9olA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364" y="138544"/>
            <a:ext cx="10875818" cy="67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23B2EE-7CB5-AE5E-27EF-8BCB5A700F48}"/>
                  </a:ext>
                </a:extLst>
              </p14:cNvPr>
              <p14:cNvContentPartPr/>
              <p14:nvPr/>
            </p14:nvContentPartPr>
            <p14:xfrm>
              <a:off x="3164254" y="597926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23B2EE-7CB5-AE5E-27EF-8BCB5A700F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614" y="596126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7CD21E-863D-9363-D8DC-7A14C6EB093D}"/>
                  </a:ext>
                </a:extLst>
              </p14:cNvPr>
              <p14:cNvContentPartPr/>
              <p14:nvPr/>
            </p14:nvContentPartPr>
            <p14:xfrm>
              <a:off x="184894" y="632882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7CD21E-863D-9363-D8DC-7A14C6EB09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254" y="626582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ED31F3-6631-6BB4-9E8E-78B2783D936C}"/>
                  </a:ext>
                </a:extLst>
              </p14:cNvPr>
              <p14:cNvContentPartPr/>
              <p14:nvPr/>
            </p14:nvContentPartPr>
            <p14:xfrm>
              <a:off x="-462746" y="347222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ED31F3-6631-6BB4-9E8E-78B2783D93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25386" y="3409224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5F3AC14-063D-EC92-4359-C8F2803AB116}"/>
              </a:ext>
            </a:extLst>
          </p:cNvPr>
          <p:cNvGrpSpPr/>
          <p:nvPr/>
        </p:nvGrpSpPr>
        <p:grpSpPr>
          <a:xfrm>
            <a:off x="3000094" y="5887104"/>
            <a:ext cx="698040" cy="103320"/>
            <a:chOff x="3000094" y="5887104"/>
            <a:chExt cx="69804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925D84-AF26-A30C-8032-41555BAD9217}"/>
                    </a:ext>
                  </a:extLst>
                </p14:cNvPr>
                <p14:cNvContentPartPr/>
                <p14:nvPr/>
              </p14:nvContentPartPr>
              <p14:xfrm>
                <a:off x="3000094" y="5887104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925D84-AF26-A30C-8032-41555BAD92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37454" y="582446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BEC9DE-D9D5-26FB-2EE8-9F403F9E6861}"/>
                    </a:ext>
                  </a:extLst>
                </p14:cNvPr>
                <p14:cNvContentPartPr/>
                <p14:nvPr/>
              </p14:nvContentPartPr>
              <p14:xfrm>
                <a:off x="3000094" y="5887104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BEC9DE-D9D5-26FB-2EE8-9F403F9E68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37454" y="582446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F1EF429-AFC5-A93A-60B1-8F166A35FF41}"/>
                    </a:ext>
                  </a:extLst>
                </p14:cNvPr>
                <p14:cNvContentPartPr/>
                <p14:nvPr/>
              </p14:nvContentPartPr>
              <p14:xfrm>
                <a:off x="3000094" y="5887104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F1EF429-AFC5-A93A-60B1-8F166A35FF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37454" y="582446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AB7C53-B11F-9680-DC52-27A06257D950}"/>
                    </a:ext>
                  </a:extLst>
                </p14:cNvPr>
                <p14:cNvContentPartPr/>
                <p14:nvPr/>
              </p14:nvContentPartPr>
              <p14:xfrm>
                <a:off x="3000094" y="5887104"/>
                <a:ext cx="76320" cy="10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AB7C53-B11F-9680-DC52-27A06257D9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37454" y="5824464"/>
                  <a:ext cx="201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85E07F-26E7-4EDE-0F6B-187AB70753CE}"/>
                    </a:ext>
                  </a:extLst>
                </p14:cNvPr>
                <p14:cNvContentPartPr/>
                <p14:nvPr/>
              </p14:nvContentPartPr>
              <p14:xfrm>
                <a:off x="3092254" y="5987904"/>
                <a:ext cx="12240" cy="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85E07F-26E7-4EDE-0F6B-187AB70753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29254" y="5924904"/>
                  <a:ext cx="137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A878B6-212A-A7D2-6A01-8FF272321F38}"/>
                    </a:ext>
                  </a:extLst>
                </p14:cNvPr>
                <p14:cNvContentPartPr/>
                <p14:nvPr/>
              </p14:nvContentPartPr>
              <p14:xfrm>
                <a:off x="3133654" y="5979264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A878B6-212A-A7D2-6A01-8FF272321F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70654" y="591626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54C784-A82B-CAA8-1231-D29EEB5EA7C7}"/>
                    </a:ext>
                  </a:extLst>
                </p14:cNvPr>
                <p14:cNvContentPartPr/>
                <p14:nvPr/>
              </p14:nvContentPartPr>
              <p14:xfrm>
                <a:off x="3133654" y="5979264"/>
                <a:ext cx="10260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54C784-A82B-CAA8-1231-D29EEB5EA7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0654" y="5916264"/>
                  <a:ext cx="228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433ADF-4D0D-B262-7066-35F97A6EDC35}"/>
                    </a:ext>
                  </a:extLst>
                </p14:cNvPr>
                <p14:cNvContentPartPr/>
                <p14:nvPr/>
              </p14:nvContentPartPr>
              <p14:xfrm>
                <a:off x="3266854" y="5979264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433ADF-4D0D-B262-7066-35F97A6EDC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04214" y="591626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FEB154-E7DD-C844-8E06-25F4DDED62CF}"/>
                    </a:ext>
                  </a:extLst>
                </p14:cNvPr>
                <p14:cNvContentPartPr/>
                <p14:nvPr/>
              </p14:nvContentPartPr>
              <p14:xfrm>
                <a:off x="3266854" y="5979264"/>
                <a:ext cx="155160" cy="1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FEB154-E7DD-C844-8E06-25F4DDED62C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04214" y="5916264"/>
                  <a:ext cx="280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16B321-B81F-ED35-D19A-E147BA9B4219}"/>
                    </a:ext>
                  </a:extLst>
                </p14:cNvPr>
                <p14:cNvContentPartPr/>
                <p14:nvPr/>
              </p14:nvContentPartPr>
              <p14:xfrm>
                <a:off x="3441814" y="5989704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16B321-B81F-ED35-D19A-E147BA9B42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78814" y="592670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04CB0F-19F7-5879-AE9A-6CCFAEA29447}"/>
                    </a:ext>
                  </a:extLst>
                </p14:cNvPr>
                <p14:cNvContentPartPr/>
                <p14:nvPr/>
              </p14:nvContentPartPr>
              <p14:xfrm>
                <a:off x="3441814" y="5968824"/>
                <a:ext cx="256320" cy="2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04CB0F-19F7-5879-AE9A-6CCFAEA294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78814" y="5906184"/>
                  <a:ext cx="3819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22EE8A-C79D-8A9F-AA80-7711594F4597}"/>
              </a:ext>
            </a:extLst>
          </p:cNvPr>
          <p:cNvGrpSpPr/>
          <p:nvPr/>
        </p:nvGrpSpPr>
        <p:grpSpPr>
          <a:xfrm>
            <a:off x="6513694" y="5896464"/>
            <a:ext cx="736560" cy="31680"/>
            <a:chOff x="6513694" y="5896464"/>
            <a:chExt cx="736560" cy="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60B44A-FF42-2763-7516-0E84939F3E26}"/>
                    </a:ext>
                  </a:extLst>
                </p14:cNvPr>
                <p14:cNvContentPartPr/>
                <p14:nvPr/>
              </p14:nvContentPartPr>
              <p14:xfrm>
                <a:off x="6513694" y="5927784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60B44A-FF42-2763-7516-0E84939F3E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0694" y="58651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C40F27-0C04-6FB3-572A-A1B0F7944C2A}"/>
                    </a:ext>
                  </a:extLst>
                </p14:cNvPr>
                <p14:cNvContentPartPr/>
                <p14:nvPr/>
              </p14:nvContentPartPr>
              <p14:xfrm>
                <a:off x="6513694" y="5927784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C40F27-0C04-6FB3-572A-A1B0F7944C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0694" y="586514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E3B789-052E-1ED0-2555-8E5299BD863F}"/>
                    </a:ext>
                  </a:extLst>
                </p14:cNvPr>
                <p14:cNvContentPartPr/>
                <p14:nvPr/>
              </p14:nvContentPartPr>
              <p14:xfrm>
                <a:off x="6513694" y="5896464"/>
                <a:ext cx="736560" cy="31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E3B789-052E-1ED0-2555-8E5299BD86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50694" y="5833824"/>
                  <a:ext cx="862200" cy="157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9A01105-5B03-71C8-A4F3-FE6C97F0A030}"/>
              </a:ext>
            </a:extLst>
          </p:cNvPr>
          <p:cNvSpPr txBox="1"/>
          <p:nvPr/>
        </p:nvSpPr>
        <p:spPr>
          <a:xfrm flipH="1">
            <a:off x="3000094" y="5768843"/>
            <a:ext cx="104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EAR&lt;.4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DF143A-D55B-FD8C-4730-AE0073AB2497}"/>
              </a:ext>
            </a:extLst>
          </p:cNvPr>
          <p:cNvSpPr txBox="1"/>
          <p:nvPr/>
        </p:nvSpPr>
        <p:spPr>
          <a:xfrm flipH="1">
            <a:off x="6442826" y="5789284"/>
            <a:ext cx="1433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MAR&lt;.38</a:t>
            </a:r>
          </a:p>
        </p:txBody>
      </p:sp>
    </p:spTree>
    <p:extLst>
      <p:ext uri="{BB962C8B-B14F-4D97-AF65-F5344CB8AC3E}">
        <p14:creationId xmlns:p14="http://schemas.microsoft.com/office/powerpoint/2010/main" val="33427508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cases: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Automotive industry: </a:t>
            </a:r>
            <a:r>
              <a:rPr lang="en-US" dirty="0"/>
              <a:t>Driver drowsiness detection systems can be integrated into vehicles to alert drivers, when they show signs of fatigue, helping to prevent accidents caused by drowsy driving.</a:t>
            </a:r>
          </a:p>
          <a:p>
            <a:pPr lvl="0"/>
            <a:r>
              <a:rPr lang="en-US" b="1" dirty="0"/>
              <a:t>Long-distance trucking: </a:t>
            </a:r>
            <a:r>
              <a:rPr lang="en-US" dirty="0"/>
              <a:t>Long-haul truck drivers who spend hours on the road can benefit from drowsiness detection systems, which can alert them when they need to take a break.</a:t>
            </a:r>
          </a:p>
          <a:p>
            <a:pPr lvl="0"/>
            <a:r>
              <a:rPr lang="en-US" b="1" dirty="0"/>
              <a:t>Public transportation: </a:t>
            </a:r>
            <a:r>
              <a:rPr lang="en-US" dirty="0"/>
              <a:t>Bus and train drivers can use drowsiness detection systems to stay alert during long shifts and to ensure the safety of passengers.</a:t>
            </a:r>
          </a:p>
          <a:p>
            <a:pPr lvl="0"/>
            <a:r>
              <a:rPr lang="en-US" b="1" dirty="0"/>
              <a:t>Military and aviation: </a:t>
            </a:r>
            <a:r>
              <a:rPr lang="en-US" dirty="0"/>
              <a:t>Pilots, military personnel, and other professionals who operate vehicles or machinery in high- stakes environments can use drowsiness detection systems to stay alert and focused.</a:t>
            </a:r>
          </a:p>
        </p:txBody>
      </p:sp>
    </p:spTree>
    <p:extLst>
      <p:ext uri="{BB962C8B-B14F-4D97-AF65-F5344CB8AC3E}">
        <p14:creationId xmlns:p14="http://schemas.microsoft.com/office/powerpoint/2010/main" val="25061179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to Stay Awake While Driving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Get a good night’s sleep</a:t>
            </a:r>
            <a:r>
              <a:rPr lang="en-US" dirty="0"/>
              <a:t> before the start of a long trip. Make sure to get seven to eight hours of sleep at night. Taking a short nap before a road trip can also help make up for a shortfall in sleep.</a:t>
            </a:r>
          </a:p>
          <a:p>
            <a:r>
              <a:rPr lang="en-US" dirty="0"/>
              <a:t>Plan for one break every two to three hours on the road or every 100 miles.</a:t>
            </a:r>
          </a:p>
          <a:p>
            <a:r>
              <a:rPr lang="en-US" dirty="0"/>
              <a:t>Don’t travel for more than eight to ten hours a day.</a:t>
            </a:r>
          </a:p>
          <a:p>
            <a:r>
              <a:rPr lang="en-US" b="1" dirty="0"/>
              <a:t>Stop driving when you feel drowsy</a:t>
            </a:r>
            <a:r>
              <a:rPr lang="en-US" dirty="0"/>
              <a:t>. Pull over in a safe spot, have a cup of coffee or take a short nap of about twenty minutes.</a:t>
            </a:r>
          </a:p>
          <a:p>
            <a:r>
              <a:rPr lang="en-US" b="1" dirty="0"/>
              <a:t>Drive with a buddy</a:t>
            </a:r>
            <a:r>
              <a:rPr lang="en-US" dirty="0"/>
              <a:t> when doing long trips.</a:t>
            </a:r>
          </a:p>
          <a:p>
            <a:r>
              <a:rPr lang="en-US" dirty="0"/>
              <a:t>Have someone else </a:t>
            </a:r>
            <a:r>
              <a:rPr lang="en-US" b="1" dirty="0"/>
              <a:t>do the driving in turns</a:t>
            </a:r>
            <a:r>
              <a:rPr lang="en-US" dirty="0"/>
              <a:t> when you are feeling groggy.</a:t>
            </a:r>
          </a:p>
          <a:p>
            <a:r>
              <a:rPr lang="en-US" b="1" dirty="0"/>
              <a:t>Do not drink any alcohol</a:t>
            </a:r>
            <a:r>
              <a:rPr lang="en-US" dirty="0"/>
              <a:t> before driving. It will compound the effects of sleepiness or tiredness.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669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85341"/>
            <a:ext cx="10058400" cy="4050792"/>
          </a:xfrm>
        </p:spPr>
        <p:txBody>
          <a:bodyPr/>
          <a:lstStyle/>
          <a:p>
            <a:r>
              <a:rPr lang="en-US" dirty="0"/>
              <a:t>Have someone in the front seat keep an eye on the driver. Ask driver to pull over in a safe place when he is sleepy or exhibiting signs of fatigue.</a:t>
            </a:r>
          </a:p>
          <a:p>
            <a:r>
              <a:rPr lang="en-US" b="1" dirty="0"/>
              <a:t>Avoid peak sleepiness periods from midnight to six</a:t>
            </a:r>
            <a:r>
              <a:rPr lang="en-US" dirty="0"/>
              <a:t> in the morning. Choose to sleep overnight instead of driving through the night.</a:t>
            </a:r>
          </a:p>
          <a:p>
            <a:r>
              <a:rPr lang="en-US" b="1" dirty="0"/>
              <a:t>Avoid </a:t>
            </a:r>
            <a:r>
              <a:rPr lang="en-US" b="1" dirty="0">
                <a:hlinkClick r:id="rId2" tooltip="List of Drugs that may cause Drowsiness (Somnolence)"/>
              </a:rPr>
              <a:t>medications</a:t>
            </a:r>
            <a:r>
              <a:rPr lang="en-US" dirty="0"/>
              <a:t> as a side effect.</a:t>
            </a:r>
          </a:p>
        </p:txBody>
      </p:sp>
    </p:spTree>
    <p:extLst>
      <p:ext uri="{BB962C8B-B14F-4D97-AF65-F5344CB8AC3E}">
        <p14:creationId xmlns:p14="http://schemas.microsoft.com/office/powerpoint/2010/main" val="19679949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ReferenceS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https://www.medindia.net/patientinfo/drowsy-driving.htm</a:t>
            </a:r>
            <a:endParaRPr lang="en-US" dirty="0"/>
          </a:p>
          <a:p>
            <a:r>
              <a:rPr lang="en-US" dirty="0">
                <a:hlinkClick r:id="rId3"/>
              </a:rPr>
              <a:t>https://youtu.be/fVl88Q5DJ2w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1171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drowsy driving?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Drowsy driving means operating a motor vehicle when a person is unable to remain alert due to lack of sleep</a:t>
            </a:r>
            <a:r>
              <a:rPr lang="en-US" dirty="0"/>
              <a:t>. Drowsy driving is also known as sleep deprived driving, fatigued driving or tired driving.</a:t>
            </a:r>
          </a:p>
          <a:p>
            <a:r>
              <a:rPr lang="en-US" dirty="0"/>
              <a:t> Driving in this state leads to slow, increased reaction time of stimuli. In some cases, the driver may also fall asleep behind the wheel. </a:t>
            </a:r>
            <a:r>
              <a:rPr lang="en-US" dirty="0">
                <a:hlinkClick r:id="rId2" tooltip="Sleep Deprivation can lead to a Host of Serious Health Problems"/>
              </a:rPr>
              <a:t>Sleep deprivation</a:t>
            </a:r>
            <a:r>
              <a:rPr lang="en-US" dirty="0"/>
              <a:t> is a </a:t>
            </a:r>
            <a:r>
              <a:rPr lang="en-US" b="1" dirty="0"/>
              <a:t>major cause of motor vehicle accidents</a:t>
            </a:r>
            <a:r>
              <a:rPr lang="en-US" dirty="0"/>
              <a:t>, and it can affect the human brain as much as alcohol can.</a:t>
            </a:r>
          </a:p>
          <a:p>
            <a:r>
              <a:rPr lang="en-US" dirty="0"/>
              <a:t>Studies suggest that you are more likely to die from drowsy driving than from texting while driving, distracted driving or </a:t>
            </a:r>
            <a:r>
              <a:rPr lang="en-US" dirty="0">
                <a:hlinkClick r:id="rId3" tooltip="Alcohol and Driving - Indian Law"/>
              </a:rPr>
              <a:t>drunk driving</a:t>
            </a:r>
            <a:r>
              <a:rPr lang="en-US" dirty="0"/>
              <a:t> combined.</a:t>
            </a:r>
          </a:p>
        </p:txBody>
      </p:sp>
    </p:spTree>
    <p:extLst>
      <p:ext uri="{BB962C8B-B14F-4D97-AF65-F5344CB8AC3E}">
        <p14:creationId xmlns:p14="http://schemas.microsoft.com/office/powerpoint/2010/main" val="410972167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21 percent</a:t>
            </a:r>
            <a:r>
              <a:rPr lang="en-US" dirty="0"/>
              <a:t> of all fatal accidents are due to drowsy driving.</a:t>
            </a:r>
          </a:p>
          <a:p>
            <a:r>
              <a:rPr lang="en-US" b="1" dirty="0"/>
              <a:t>60 percent</a:t>
            </a:r>
            <a:r>
              <a:rPr lang="en-US" dirty="0"/>
              <a:t> of adult drivers or about 168 million people have driven a vehicle while feeling drowsy in the past year.</a:t>
            </a:r>
          </a:p>
          <a:p>
            <a:r>
              <a:rPr lang="en-US" dirty="0"/>
              <a:t>About </a:t>
            </a:r>
            <a:r>
              <a:rPr lang="en-US" b="1" dirty="0"/>
              <a:t>37 percent</a:t>
            </a:r>
            <a:r>
              <a:rPr lang="en-US" dirty="0"/>
              <a:t> or 103 million people have fallen asleep at the wheel, according to the National Sleep Foundation’s [</a:t>
            </a:r>
            <a:r>
              <a:rPr lang="en-US" b="1" dirty="0"/>
              <a:t>NSF</a:t>
            </a:r>
            <a:r>
              <a:rPr lang="en-US" dirty="0"/>
              <a:t>] 2005 poll.</a:t>
            </a:r>
          </a:p>
          <a:p>
            <a:r>
              <a:rPr lang="en-US" b="1" dirty="0"/>
              <a:t>4 percent</a:t>
            </a:r>
            <a:r>
              <a:rPr lang="en-US" dirty="0"/>
              <a:t> or approximately eleven million drivers admit they have had an accident or near accident because they dozed off or were too tired to drive.</a:t>
            </a:r>
          </a:p>
          <a:p>
            <a:r>
              <a:rPr lang="en-US" dirty="0"/>
              <a:t>Sleep-related crashes are most common in young people between the ages of </a:t>
            </a:r>
            <a:r>
              <a:rPr lang="en-US" b="1" dirty="0"/>
              <a:t>18 and 29</a:t>
            </a:r>
            <a:r>
              <a:rPr lang="en-US" dirty="0"/>
              <a:t>.</a:t>
            </a:r>
          </a:p>
          <a:p>
            <a:r>
              <a:rPr lang="en-US" dirty="0"/>
              <a:t>The </a:t>
            </a:r>
            <a:r>
              <a:rPr lang="en-US" b="1" dirty="0"/>
              <a:t>National Highway Traffic Safety Administration</a:t>
            </a:r>
            <a:r>
              <a:rPr lang="en-US" dirty="0"/>
              <a:t> estimates that 100,000 accidents are the direct result of driver fatigue each year.</a:t>
            </a:r>
          </a:p>
        </p:txBody>
      </p:sp>
    </p:spTree>
    <p:extLst>
      <p:ext uri="{BB962C8B-B14F-4D97-AF65-F5344CB8AC3E}">
        <p14:creationId xmlns:p14="http://schemas.microsoft.com/office/powerpoint/2010/main" val="32103350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46909"/>
            <a:ext cx="9986079" cy="5576455"/>
          </a:xfrm>
        </p:spPr>
        <p:txBody>
          <a:bodyPr>
            <a:normAutofit/>
          </a:bodyPr>
          <a:lstStyle/>
          <a:p>
            <a:r>
              <a:rPr lang="en-US" dirty="0"/>
              <a:t>Vehicular crashes result in an estimated 1,550 deaths, 71,000 injuries, and 12.5 billion dollars in monetary losses each year.</a:t>
            </a:r>
          </a:p>
          <a:p>
            <a:r>
              <a:rPr lang="en-US" dirty="0"/>
              <a:t>Drivers who slept 4 hours less had </a:t>
            </a:r>
            <a:r>
              <a:rPr lang="en-US" b="1" dirty="0"/>
              <a:t>10 times</a:t>
            </a:r>
            <a:r>
              <a:rPr lang="en-US" dirty="0"/>
              <a:t> the crash rate of drivers who slept for regular times.</a:t>
            </a:r>
          </a:p>
          <a:p>
            <a:r>
              <a:rPr lang="en-US" dirty="0"/>
              <a:t>Shift workers are more likely [36 percent] than those who work a regular daytime schedule [25 percent] to be involved in crashes.</a:t>
            </a:r>
          </a:p>
          <a:p>
            <a:r>
              <a:rPr lang="en-US" dirty="0"/>
              <a:t>According to NSF’s 2000 Sleep,  </a:t>
            </a:r>
            <a:r>
              <a:rPr lang="en-US" b="1" dirty="0"/>
              <a:t>42 percent of drivers said that they become stressed, get impatient and 12 percent said they tend to drive faster</a:t>
            </a:r>
            <a:r>
              <a:rPr lang="en-US" dirty="0"/>
              <a:t> when they are driving drowsy.</a:t>
            </a:r>
          </a:p>
          <a:p>
            <a:r>
              <a:rPr lang="en-US" dirty="0"/>
              <a:t>Only about 22 percent of elderly drivers said they pull over to nap when driving drowsy.</a:t>
            </a:r>
          </a:p>
          <a:p>
            <a:r>
              <a:rPr lang="en-US" dirty="0"/>
              <a:t>Most crashes occur between </a:t>
            </a:r>
            <a:r>
              <a:rPr lang="en-US" b="1" dirty="0"/>
              <a:t>4 to 6 a.m</a:t>
            </a:r>
            <a:r>
              <a:rPr lang="en-US" dirty="0"/>
              <a:t>.; </a:t>
            </a:r>
            <a:r>
              <a:rPr lang="en-US" b="1" dirty="0"/>
              <a:t>midnight to 2 a.m</a:t>
            </a:r>
            <a:r>
              <a:rPr lang="en-US" dirty="0"/>
              <a:t>. and </a:t>
            </a:r>
            <a:r>
              <a:rPr lang="en-US" b="1" dirty="0"/>
              <a:t>2 to 4 p.m</a:t>
            </a:r>
            <a:r>
              <a:rPr lang="en-US" dirty="0"/>
              <a:t>. Nearly 23 percent of adults admit that they know someone personally who has crashed due to falling asleep at the wheel.</a:t>
            </a:r>
          </a:p>
        </p:txBody>
      </p:sp>
    </p:spTree>
    <p:extLst>
      <p:ext uri="{BB962C8B-B14F-4D97-AF65-F5344CB8AC3E}">
        <p14:creationId xmlns:p14="http://schemas.microsoft.com/office/powerpoint/2010/main" val="204903995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Lack of adequate sleep</a:t>
            </a:r>
            <a:r>
              <a:rPr lang="en-US" dirty="0"/>
              <a:t>. Around 7 to 8 hours of sleep daily at night is essential for the human body. Fatigue-related accident is much higher, if you have been awake for more than 18 hours.</a:t>
            </a:r>
          </a:p>
          <a:p>
            <a:r>
              <a:rPr lang="en-US" b="1" dirty="0"/>
              <a:t>Driving long distances alone</a:t>
            </a:r>
            <a:r>
              <a:rPr lang="en-US" dirty="0"/>
              <a:t> along vast boring stretches of road.</a:t>
            </a:r>
          </a:p>
          <a:p>
            <a:r>
              <a:rPr lang="en-US" b="1" dirty="0"/>
              <a:t>The presence of untreated or unrecognized sleep disorders</a:t>
            </a:r>
            <a:r>
              <a:rPr lang="en-US" dirty="0"/>
              <a:t> such as </a:t>
            </a:r>
            <a:r>
              <a:rPr lang="en-US" dirty="0">
                <a:hlinkClick r:id="rId2" tooltip="Sleep Disorder: Obstructive Sleep Apnea (OSA)"/>
              </a:rPr>
              <a:t>obstructive sleep apnea</a:t>
            </a:r>
            <a:r>
              <a:rPr lang="en-US" dirty="0"/>
              <a:t> or narcolepsy [a disorder of the nervous system which causes excessive daytime sleepiness]. </a:t>
            </a:r>
            <a:r>
              <a:rPr lang="en-US" dirty="0">
                <a:hlinkClick r:id="rId3" tooltip="What Causes Snoring and its Treatment?"/>
              </a:rPr>
              <a:t>Habitual snoring</a:t>
            </a:r>
            <a:r>
              <a:rPr lang="en-US" dirty="0"/>
              <a:t> and depression also cause daytime drowsiness.</a:t>
            </a:r>
          </a:p>
          <a:p>
            <a:r>
              <a:rPr lang="en-US" b="1" dirty="0"/>
              <a:t>Driving at times of the day when you would normally be sleeping</a:t>
            </a:r>
            <a:r>
              <a:rPr lang="en-US" dirty="0"/>
              <a:t>. Your body and brain are regulated by your biological clock, also known as the </a:t>
            </a:r>
            <a:r>
              <a:rPr lang="en-US" dirty="0">
                <a:hlinkClick r:id="rId4" tooltip="Circadian Rhythm - Overview"/>
              </a:rPr>
              <a:t>circadian rhythm</a:t>
            </a:r>
            <a:r>
              <a:rPr lang="en-US" dirty="0"/>
              <a:t>, which influences how alert or drowsy you are at certain times of the day.</a:t>
            </a:r>
          </a:p>
          <a:p>
            <a:r>
              <a:rPr lang="en-US" dirty="0"/>
              <a:t>Taking medications which have drowsiness as a side effect.</a:t>
            </a:r>
          </a:p>
        </p:txBody>
      </p:sp>
    </p:spTree>
    <p:extLst>
      <p:ext uri="{BB962C8B-B14F-4D97-AF65-F5344CB8AC3E}">
        <p14:creationId xmlns:p14="http://schemas.microsoft.com/office/powerpoint/2010/main" val="26921680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Effects of Sleep Deprivation on Driving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27438"/>
            <a:ext cx="10058400" cy="4050792"/>
          </a:xfrm>
        </p:spPr>
        <p:txBody>
          <a:bodyPr>
            <a:noAutofit/>
          </a:bodyPr>
          <a:lstStyle/>
          <a:p>
            <a:r>
              <a:rPr lang="en-US" dirty="0"/>
              <a:t>You are constantly rubbing your eyes and yawning.</a:t>
            </a:r>
          </a:p>
          <a:p>
            <a:r>
              <a:rPr lang="en-US" dirty="0"/>
              <a:t>There is difficulty in focusing, frequent blinking, or heavy feeling in eyelids.</a:t>
            </a:r>
          </a:p>
          <a:p>
            <a:r>
              <a:rPr lang="en-US" dirty="0"/>
              <a:t>You have difficulty in keeping your head up or your head is bobbing continuously. Sleepiness or nodding off makes it harder to react to events going on around you.</a:t>
            </a:r>
          </a:p>
          <a:p>
            <a:r>
              <a:rPr lang="en-US" dirty="0"/>
              <a:t>Drowsy drivers often miss exits or traffic signs and misjudge distances. There is inability to focus or clearly remember the road directions and signs.</a:t>
            </a:r>
          </a:p>
          <a:p>
            <a:r>
              <a:rPr lang="en-US" dirty="0"/>
              <a:t>Slow reaction to stimuli.</a:t>
            </a:r>
          </a:p>
          <a:p>
            <a:r>
              <a:rPr lang="en-US" dirty="0"/>
              <a:t>Decreased accuracy in responses.</a:t>
            </a:r>
          </a:p>
          <a:p>
            <a:r>
              <a:rPr lang="en-US" dirty="0"/>
              <a:t>Long lapses in attention.</a:t>
            </a:r>
          </a:p>
          <a:p>
            <a:r>
              <a:rPr lang="en-US" dirty="0"/>
              <a:t>Inability to stick to one lane, tailgating, or the driver may even hit the curb or shoulder rumble strip.</a:t>
            </a:r>
          </a:p>
          <a:p>
            <a:r>
              <a:rPr lang="en-US" dirty="0"/>
              <a:t>Increased moodiness and aggressive behaviors. Tired, restless and irritable drivers are more prone to road rage and speeding.</a:t>
            </a:r>
          </a:p>
        </p:txBody>
      </p:sp>
    </p:spTree>
    <p:extLst>
      <p:ext uri="{BB962C8B-B14F-4D97-AF65-F5344CB8AC3E}">
        <p14:creationId xmlns:p14="http://schemas.microsoft.com/office/powerpoint/2010/main" val="4832593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1" y="1815091"/>
            <a:ext cx="9144000" cy="2387600"/>
          </a:xfrm>
        </p:spPr>
        <p:txBody>
          <a:bodyPr/>
          <a:lstStyle/>
          <a:p>
            <a:r>
              <a:rPr lang="en-US" dirty="0"/>
              <a:t>Driver Drowsiness Detection System </a:t>
            </a:r>
          </a:p>
        </p:txBody>
      </p:sp>
    </p:spTree>
    <p:extLst>
      <p:ext uri="{BB962C8B-B14F-4D97-AF65-F5344CB8AC3E}">
        <p14:creationId xmlns:p14="http://schemas.microsoft.com/office/powerpoint/2010/main" val="4597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082944" y="318655"/>
            <a:ext cx="8197129" cy="6266006"/>
            <a:chOff x="2340" y="1479"/>
            <a:chExt cx="8639" cy="683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" y="1479"/>
              <a:ext cx="8639" cy="3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4897"/>
              <a:ext cx="4253" cy="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24732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jpeg" descr="https://lh4.googleusercontent.com/8eLlCdJ-uQYEiIlLnfJ7PptQBJTHA6u_nNpx0V67EBG9zv-O5XFZLgMtHVsdMdwTPli8Z0CWzJDuVYLepVFB0BJU10IvWXTj7dyQr43s_b1ucijzMYi-mH9i1Yn0bXgNtm_QmqAkAAxdx56DikKqppk"/>
          <p:cNvPicPr/>
          <p:nvPr/>
        </p:nvPicPr>
        <p:blipFill rotWithShape="1">
          <a:blip r:embed="rId2" cstate="print"/>
          <a:srcRect r="62386"/>
          <a:stretch/>
        </p:blipFill>
        <p:spPr>
          <a:xfrm>
            <a:off x="655968" y="449516"/>
            <a:ext cx="3200400" cy="2743200"/>
          </a:xfrm>
          <a:prstGeom prst="rect">
            <a:avLst/>
          </a:prstGeom>
        </p:spPr>
      </p:pic>
      <p:pic>
        <p:nvPicPr>
          <p:cNvPr id="3" name="image5.jpeg" descr="https://lh3.googleusercontent.com/nPtf84NVnACdpNXc4AJSeh8AAvQbJxW2Y39hk9rGp6OJCgFBj8P64VRtUJf9w0xXy7c3cBhVXE6d8nr3mHuJ3XIDRjdGXQkLRRj6_aPou09dNXbST5oAUUa6cEIO86oZOlL3tC3h-FUM-bAzymaN90E"/>
          <p:cNvPicPr/>
          <p:nvPr/>
        </p:nvPicPr>
        <p:blipFill rotWithShape="1">
          <a:blip r:embed="rId3" cstate="print"/>
          <a:srcRect r="17926"/>
          <a:stretch/>
        </p:blipFill>
        <p:spPr bwMode="auto">
          <a:xfrm>
            <a:off x="5892582" y="3681730"/>
            <a:ext cx="320040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70659" y="6240264"/>
            <a:ext cx="8244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990" marR="0">
              <a:spcBef>
                <a:spcPts val="125"/>
              </a:spcBef>
              <a:spcAft>
                <a:spcPts val="0"/>
              </a:spcAft>
            </a:pPr>
            <a:r>
              <a:rPr lang="en-US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Mouth</a:t>
            </a:r>
            <a:r>
              <a:rPr lang="en-US" b="1" u="sng" spc="-2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Aspect</a:t>
            </a:r>
            <a:r>
              <a:rPr lang="en-US" b="1" u="sng" spc="-4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Ratio</a:t>
            </a:r>
            <a:r>
              <a:rPr lang="en-US" b="1" u="sng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b="1" u="sng" spc="-3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||p2-p8||+||p3-p7||+||p4-p8||</a:t>
            </a:r>
            <a:r>
              <a:rPr lang="en-US" b="1" u="sng" spc="-3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u="sng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2||p1-p5||</a:t>
            </a:r>
            <a:endParaRPr lang="en-US" sz="1200" u="sng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7112" y="3240055"/>
            <a:ext cx="7297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" marR="0">
              <a:spcBef>
                <a:spcPts val="395"/>
              </a:spcBef>
              <a:spcAft>
                <a:spcPts val="0"/>
              </a:spcAft>
            </a:pPr>
            <a:r>
              <a:rPr lang="en-US" sz="20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Eye</a:t>
            </a:r>
            <a:r>
              <a:rPr lang="en-US" sz="2000" b="1" u="sng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Aspect</a:t>
            </a:r>
            <a:r>
              <a:rPr lang="en-US" sz="2000" b="1" u="sng" spc="-2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Ratio</a:t>
            </a:r>
            <a:r>
              <a:rPr lang="en-US" sz="2000" b="1" u="sng" spc="-1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b="1" u="sng" spc="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||p2-p6||</a:t>
            </a:r>
            <a:r>
              <a:rPr lang="en-US" sz="2000" b="1" u="sng" spc="-3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b="1" u="sng" spc="-1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||p3-p5||</a:t>
            </a:r>
            <a:r>
              <a:rPr lang="en-US" sz="2000" b="1" u="sng" spc="-3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b="1" u="sng" spc="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2||p1-p4||</a:t>
            </a:r>
            <a:endParaRPr lang="en-US" sz="2000" u="sng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4.jpeg" descr="https://lh4.googleusercontent.com/8eLlCdJ-uQYEiIlLnfJ7PptQBJTHA6u_nNpx0V67EBG9zv-O5XFZLgMtHVsdMdwTPli8Z0CWzJDuVYLepVFB0BJU10IvWXTj7dyQr43s_b1ucijzMYi-mH9i1Yn0bXgNtm_QmqAkAAxdx56DikKqppk"/>
          <p:cNvPicPr/>
          <p:nvPr/>
        </p:nvPicPr>
        <p:blipFill rotWithShape="1">
          <a:blip r:embed="rId2" cstate="print"/>
          <a:srcRect l="61780"/>
          <a:stretch/>
        </p:blipFill>
        <p:spPr>
          <a:xfrm>
            <a:off x="4153448" y="449516"/>
            <a:ext cx="3200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69927" y="148243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 &lt;.40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400" y="495992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MAR&lt;.38</a:t>
            </a:r>
          </a:p>
        </p:txBody>
      </p:sp>
    </p:spTree>
    <p:extLst>
      <p:ext uri="{BB962C8B-B14F-4D97-AF65-F5344CB8AC3E}">
        <p14:creationId xmlns:p14="http://schemas.microsoft.com/office/powerpoint/2010/main" val="26999536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158</TotalTime>
  <Words>1106</Words>
  <Application>Microsoft Office PowerPoint</Application>
  <PresentationFormat>Widescreen</PresentationFormat>
  <Paragraphs>59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Rockwell</vt:lpstr>
      <vt:lpstr>Rockwell Condensed</vt:lpstr>
      <vt:lpstr>Wingdings</vt:lpstr>
      <vt:lpstr>Wood Type</vt:lpstr>
      <vt:lpstr>PowerPoint Presentation</vt:lpstr>
      <vt:lpstr>What is drowsy driving?</vt:lpstr>
      <vt:lpstr>Facts </vt:lpstr>
      <vt:lpstr>PowerPoint Presentation</vt:lpstr>
      <vt:lpstr>Causes </vt:lpstr>
      <vt:lpstr>Effects of Sleep Deprivation on Driving Performance</vt:lpstr>
      <vt:lpstr>Driver Drowsiness Detection System </vt:lpstr>
      <vt:lpstr>PowerPoint Presentation</vt:lpstr>
      <vt:lpstr>PowerPoint Presentation</vt:lpstr>
      <vt:lpstr>PowerPoint Presentation</vt:lpstr>
      <vt:lpstr>Use cases:</vt:lpstr>
      <vt:lpstr>Tips to Stay Awake While Driving</vt:lpstr>
      <vt:lpstr>PowerPoint Presentation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nikesh</dc:creator>
  <cp:lastModifiedBy>Harshit Nirmal</cp:lastModifiedBy>
  <cp:revision>14</cp:revision>
  <dcterms:created xsi:type="dcterms:W3CDTF">2023-02-24T14:23:51Z</dcterms:created>
  <dcterms:modified xsi:type="dcterms:W3CDTF">2023-02-25T04:40:54Z</dcterms:modified>
</cp:coreProperties>
</file>